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22"/>
  </p:notesMasterIdLst>
  <p:sldIdLst>
    <p:sldId id="319" r:id="rId3"/>
    <p:sldId id="367" r:id="rId4"/>
    <p:sldId id="344" r:id="rId5"/>
    <p:sldId id="369" r:id="rId6"/>
    <p:sldId id="326" r:id="rId7"/>
    <p:sldId id="368" r:id="rId8"/>
    <p:sldId id="334" r:id="rId9"/>
    <p:sldId id="361" r:id="rId10"/>
    <p:sldId id="354" r:id="rId11"/>
    <p:sldId id="359" r:id="rId12"/>
    <p:sldId id="365" r:id="rId13"/>
    <p:sldId id="366" r:id="rId14"/>
    <p:sldId id="362" r:id="rId15"/>
    <p:sldId id="370" r:id="rId16"/>
    <p:sldId id="363" r:id="rId17"/>
    <p:sldId id="364" r:id="rId18"/>
    <p:sldId id="342" r:id="rId19"/>
    <p:sldId id="343" r:id="rId20"/>
    <p:sldId id="353" r:id="rId21"/>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69"/>
            <p14:sldId id="326"/>
            <p14:sldId id="368"/>
            <p14:sldId id="334"/>
            <p14:sldId id="361"/>
            <p14:sldId id="354"/>
            <p14:sldId id="359"/>
            <p14:sldId id="365"/>
            <p14:sldId id="366"/>
            <p14:sldId id="362"/>
            <p14:sldId id="370"/>
            <p14:sldId id="363"/>
            <p14:sldId id="364"/>
            <p14:sldId id="342"/>
            <p14:sldId id="343"/>
          </p14:sldIdLst>
        </p14:section>
        <p14:section name="Looking Forwards" id="{BD680F1E-7AAC-3446-9443-7E96AA6A9E7E}">
          <p14:sldIdLst>
            <p14:sldId id="3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815" autoAdjust="0"/>
    <p:restoredTop sz="71813" autoAdjust="0"/>
  </p:normalViewPr>
  <p:slideViewPr>
    <p:cSldViewPr>
      <p:cViewPr varScale="1">
        <p:scale>
          <a:sx n="95" d="100"/>
          <a:sy n="95" d="100"/>
        </p:scale>
        <p:origin x="-136" y="-96"/>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Interesting test case.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Subject to a lot of interest by instrument scientists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Lots of possible ways of doing this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Inherent problem with determining peak shape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LC at ILL suggested using CCL</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a:t>
            </a:r>
            <a:r>
              <a:rPr lang="en-GB" sz="1200" b="0" kern="0" dirty="0" err="1" smtClean="0">
                <a:solidFill>
                  <a:srgbClr val="000099"/>
                </a:solidFill>
                <a:latin typeface="Arial" charset="0"/>
                <a:ea typeface="+mn-ea"/>
                <a:cs typeface="+mn-cs"/>
              </a:rPr>
              <a:t>nD</a:t>
            </a:r>
            <a:r>
              <a:rPr lang="en-GB" sz="1200" b="0" kern="0" dirty="0" smtClean="0">
                <a:solidFill>
                  <a:srgbClr val="000099"/>
                </a:solidFill>
                <a:latin typeface="Arial" charset="0"/>
                <a:ea typeface="+mn-ea"/>
                <a:cs typeface="+mn-cs"/>
              </a:rPr>
              <a:t>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multi threaded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First attempt, then most recent attempt. Still exploratory.</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a:buFont typeface="+mj-lt"/>
              <a:buAutoNum type="arabicPeriod"/>
            </a:pPr>
            <a:r>
              <a:rPr lang="en-GB" dirty="0" smtClean="0"/>
              <a:t>By far the greatest and</a:t>
            </a:r>
            <a:r>
              <a:rPr lang="en-GB" baseline="0" dirty="0" smtClean="0"/>
              <a:t> most important contribution to this project has been our </a:t>
            </a:r>
            <a:r>
              <a:rPr lang="en-GB" dirty="0" smtClean="0"/>
              <a:t>collaborating</a:t>
            </a:r>
            <a:r>
              <a:rPr lang="en-GB" baseline="0" dirty="0" smtClean="0"/>
              <a:t> scientists, who have made this project a success and prevented it from becoming a colossal waste of money. I cannot emphasise how vital this level of input is, and therefore how important it is as a development team to ensure that that information is acted upon quickly.</a:t>
            </a:r>
          </a:p>
          <a:p>
            <a:pPr marL="228600" indent="-228600">
              <a:buFont typeface="+mj-lt"/>
              <a:buAutoNum type="arabicPeriod"/>
            </a:pPr>
            <a:r>
              <a:rPr lang="en-GB" baseline="0" dirty="0" smtClean="0"/>
              <a:t>We have been fortunate enough to have a flow of requirements from two independent </a:t>
            </a:r>
            <a:r>
              <a:rPr lang="en-GB" baseline="0" dirty="0" err="1" smtClean="0"/>
              <a:t>facilites</a:t>
            </a:r>
            <a:r>
              <a:rPr lang="en-GB" baseline="0" dirty="0" smtClean="0"/>
              <a:t>. This has made it easier to provide many correct, widely applicable implementation, rather than ad-hoc features that fit for one group and one facility.</a:t>
            </a:r>
          </a:p>
          <a:p>
            <a:pPr marL="228600" indent="-228600">
              <a:buFont typeface="+mj-lt"/>
              <a:buAutoNum type="arabicPeriod"/>
            </a:pPr>
            <a:r>
              <a:rPr lang="en-GB" baseline="0" dirty="0" smtClean="0"/>
              <a:t>Starting from scratch is often a ruinous mistake. Building VATES on-top of Mantid meant that the team was almost immediately productive in creating new features.</a:t>
            </a:r>
          </a:p>
          <a:p>
            <a:pPr marL="228600" indent="-228600">
              <a:buFont typeface="+mj-lt"/>
              <a:buAutoNum type="arabicPeriod"/>
            </a:pPr>
            <a:r>
              <a:rPr lang="en-GB" baseline="0" dirty="0" smtClean="0"/>
              <a:t>Decoupling the visualisation layer from the algorithmic, execution layer has had too major advantages. Firstly, it made it possible to switch visualisation vendor with a few days worth of effort rather than a few months. Secondly it made it possible to test and develop the logic of the visualisation-driving layer using standard unit-testing techniques. </a:t>
            </a:r>
          </a:p>
          <a:p>
            <a:pPr marL="228600" indent="-228600">
              <a:buFont typeface="+mj-lt"/>
              <a:buAutoNum type="arabicPeriod"/>
            </a:pPr>
            <a:r>
              <a:rPr lang="en-GB" baseline="0" dirty="0" smtClean="0"/>
              <a:t>Linking on somewhat from the previous point. The VATES tools are incorporated into our continuous integration set-up. This helps ensure that the tools can always be built on our target platforms, that it is functionally doing the right thing, and that it can always be packaged on each of those </a:t>
            </a:r>
            <a:r>
              <a:rPr lang="en-GB" baseline="0" dirty="0" err="1" smtClean="0"/>
              <a:t>plaforms</a:t>
            </a:r>
            <a:r>
              <a:rPr lang="en-GB" baseline="0" dirty="0" smtClean="0"/>
              <a:t>. Regular releases have been critical in allowing our users to try the tools out and provide </a:t>
            </a:r>
            <a:r>
              <a:rPr lang="en-GB" baseline="0" dirty="0" err="1" smtClean="0"/>
              <a:t>feeback</a:t>
            </a:r>
            <a:r>
              <a:rPr lang="en-GB" baseline="0" dirty="0" smtClean="0"/>
              <a:t>.</a:t>
            </a:r>
          </a:p>
          <a:p>
            <a:pPr marL="228600" indent="-228600">
              <a:buFont typeface="+mj-lt"/>
              <a:buAutoNum type="arabicPeriod"/>
            </a:pPr>
            <a:r>
              <a:rPr lang="en-GB" baseline="0" dirty="0" smtClean="0"/>
              <a:t>In order to take advantage of the previous, it was vital that the VATES tools were moved from development-prototype into something that could be installed and executed by our users easily. We therefore pushed solving deployment to the top of our to do list.</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17</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GB" dirty="0" smtClean="0"/>
              <a:t>No room for complacency</a:t>
            </a:r>
            <a:r>
              <a:rPr lang="en-GB" baseline="0" dirty="0" smtClean="0"/>
              <a:t> here. There have been occasions where new features did not meet the users expectations. More often than not, these issues could have been stamped-out much earlier. For example, we did not appreciate how intuitive the 3D visualisation tools would need to be during our first iteration. </a:t>
            </a:r>
          </a:p>
          <a:p>
            <a:pPr marL="228600" indent="-228600">
              <a:buFont typeface="+mj-lt"/>
              <a:buAutoNum type="arabicPeriod"/>
            </a:pPr>
            <a:r>
              <a:rPr lang="en-GB" baseline="0" dirty="0" smtClean="0"/>
              <a:t>We should have envisioned the simplest visualisation usage scenario before the more complex one.</a:t>
            </a:r>
          </a:p>
          <a:p>
            <a:pPr marL="228600" indent="-228600">
              <a:buFont typeface="+mj-lt"/>
              <a:buAutoNum type="arabicPeriod"/>
            </a:pPr>
            <a:r>
              <a:rPr lang="en-GB" baseline="0" dirty="0" smtClean="0"/>
              <a:t>Users rightly get annoyed, when things suddenly stop working as they should. Although we like to think such scenarios are rare, when they do occur, they usually could have been avoided outright if we had proper automated test coverage for that functionality.</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18</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Dump output of peak finding onto workspace, then move around in 3D to see how well its done.</a:t>
            </a:r>
          </a:p>
          <a:p>
            <a:endParaRPr lang="en-GB" dirty="0" smtClean="0"/>
          </a:p>
          <a:p>
            <a:r>
              <a:rPr lang="en-GB" dirty="0" smtClean="0"/>
              <a:t>Input</a:t>
            </a:r>
            <a:r>
              <a:rPr lang="en-GB" baseline="0" dirty="0" smtClean="0"/>
              <a:t> from all directions whole </a:t>
            </a:r>
            <a:r>
              <a:rPr lang="en-GB" baseline="0" smtClean="0"/>
              <a:t>other stories:</a:t>
            </a:r>
            <a:endParaRPr lang="en-GB" baseline="0" dirty="0" smtClean="0"/>
          </a:p>
          <a:p>
            <a:pPr>
              <a:buFontTx/>
              <a:buChar char="-"/>
            </a:pPr>
            <a:r>
              <a:rPr lang="en-GB" baseline="0" dirty="0" smtClean="0"/>
              <a:t>Dennis M. and peak searching</a:t>
            </a:r>
          </a:p>
          <a:p>
            <a:pPr>
              <a:buFontTx/>
              <a:buChar char="-"/>
            </a:pPr>
            <a:r>
              <a:rPr lang="en-GB" baseline="0" dirty="0" smtClean="0"/>
              <a:t> Horace</a:t>
            </a:r>
          </a:p>
          <a:p>
            <a:pPr>
              <a:buFontTx/>
              <a:buNone/>
            </a:pPr>
            <a:r>
              <a:rPr lang="en-GB" baseline="0" dirty="0" smtClean="0"/>
              <a:t>:</a:t>
            </a:r>
          </a:p>
          <a:p>
            <a:pPr>
              <a:buFontTx/>
              <a:buNone/>
            </a:pPr>
            <a:endParaRPr lang="en-GB" baseline="0" dirty="0" smtClean="0"/>
          </a:p>
          <a:p>
            <a:pPr>
              <a:buFontTx/>
              <a:buNone/>
            </a:pPr>
            <a:r>
              <a:rPr lang="en-GB" baseline="0" dirty="0" smtClean="0"/>
              <a:t>Hot off the </a:t>
            </a:r>
            <a:r>
              <a:rPr lang="en-GB" baseline="0" dirty="0" err="1" smtClean="0"/>
              <a:t>presss</a:t>
            </a:r>
            <a:r>
              <a:rPr lang="en-GB" baseline="0" dirty="0" smtClean="0"/>
              <a:t>: </a:t>
            </a:r>
            <a:r>
              <a:rPr lang="en-GB" baseline="0" dirty="0" err="1" smtClean="0"/>
              <a:t>Md</a:t>
            </a:r>
            <a:r>
              <a:rPr lang="en-GB" baseline="0" dirty="0" smtClean="0"/>
              <a:t> workspaces can be exported as </a:t>
            </a:r>
            <a:r>
              <a:rPr lang="en-GB" baseline="0" dirty="0" err="1" smtClean="0"/>
              <a:t>numpy</a:t>
            </a:r>
            <a:r>
              <a:rPr lang="en-GB" baseline="0" dirty="0" smtClean="0"/>
              <a:t> arrays (and v.v.)</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VATES stands for Visualisation and Analysis</a:t>
            </a:r>
            <a:r>
              <a:rPr lang="en-GB" baseline="0" dirty="0" smtClean="0"/>
              <a:t> Toolkit extensions. And those extensions are to the original Mantid Project.</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another view of the project,</a:t>
            </a:r>
            <a:r>
              <a:rPr lang="en-GB" baseline="0" dirty="0" smtClean="0"/>
              <a:t> where we illustrate how </a:t>
            </a:r>
            <a:r>
              <a:rPr lang="en-GB" baseline="0" dirty="0" err="1" smtClean="0"/>
              <a:t>protoypes</a:t>
            </a:r>
            <a:r>
              <a:rPr lang="en-GB" baseline="0" dirty="0" smtClean="0"/>
              <a:t> have been folded into VATES, which has in-turn been folded into Mantid. We’ve highlighted a number of important milestones along the way.</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i="1" dirty="0" smtClean="0">
                <a:cs typeface="Arial"/>
              </a:rPr>
              <a:t>Simulation of MERLIN instrument resolution convolved with a Strontrium122 foreground model using </a:t>
            </a:r>
            <a:r>
              <a:rPr lang="en-GB" i="1" dirty="0" err="1" smtClean="0">
                <a:cs typeface="Arial"/>
              </a:rPr>
              <a:t>Mantid</a:t>
            </a:r>
            <a:r>
              <a:rPr lang="en-GB" i="1" dirty="0" smtClean="0">
                <a:cs typeface="Arial"/>
              </a:rPr>
              <a:t>. Visualised using our </a:t>
            </a:r>
            <a:r>
              <a:rPr lang="en-GB" i="1" dirty="0" err="1" smtClean="0">
                <a:cs typeface="Arial"/>
              </a:rPr>
              <a:t>ParaView</a:t>
            </a:r>
            <a:r>
              <a:rPr lang="en-GB" i="1" dirty="0" smtClean="0">
                <a:cs typeface="Arial"/>
              </a:rPr>
              <a:t> plugins combining </a:t>
            </a:r>
            <a:r>
              <a:rPr lang="en-GB" i="1" dirty="0" err="1" smtClean="0">
                <a:cs typeface="Arial"/>
              </a:rPr>
              <a:t>volumentric</a:t>
            </a:r>
            <a:r>
              <a:rPr lang="en-GB" i="1" dirty="0" smtClean="0">
                <a:cs typeface="Arial"/>
              </a:rPr>
              <a:t> plot with a 2D projection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extLst>
      <p:ext uri="{BB962C8B-B14F-4D97-AF65-F5344CB8AC3E}">
        <p14:creationId xmlns:p14="http://schemas.microsoft.com/office/powerpoint/2010/main" val="276756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Problem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Solution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Scriptability</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PeaksReport</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Video</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(Future – defer till end)</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Problem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Solution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Scriptability</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PeaksReport</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Video</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smtClean="0">
                <a:solidFill>
                  <a:srgbClr val="000099"/>
                </a:solidFill>
                <a:latin typeface="Arial" charset="0"/>
                <a:ea typeface="+mn-ea"/>
                <a:cs typeface="+mn-cs"/>
              </a:rPr>
              <a:t>(Future – defer till end)</a:t>
            </a:r>
          </a:p>
          <a:p>
            <a:endParaRPr lang="en-US"/>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Fly head</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Instrument view using MD Algorithms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QueryMDWorkspace</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plotMD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PSI using </a:t>
            </a:r>
            <a:r>
              <a:rPr lang="en-GB" sz="1200" b="0" kern="0" dirty="0" err="1" smtClean="0">
                <a:solidFill>
                  <a:srgbClr val="000099"/>
                </a:solidFill>
                <a:latin typeface="Arial" charset="0"/>
                <a:ea typeface="+mn-ea"/>
                <a:cs typeface="+mn-cs"/>
              </a:rPr>
              <a:t>Mantid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Connected Component Analysis</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1259910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8.xml"/><Relationship Id="rId5" Type="http://schemas.openxmlformats.org/officeDocument/2006/relationships/image" Target="../media/image18.png"/><Relationship Id="rId1" Type="http://schemas.microsoft.com/office/2007/relationships/media" Target="../media/media1.mov"/><Relationship Id="rId2" Type="http://schemas.openxmlformats.org/officeDocument/2006/relationships/video" Target="../media/media1.mov"/></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gif"/><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jpeg"/><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Non Orthogonal Projections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White paper</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Examples </a:t>
            </a:r>
            <a:endParaRPr lang="en-GB" sz="2000" b="0" kern="0" dirty="0" smtClean="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Video</a:t>
            </a:r>
            <a:endParaRPr lang="en-GB" sz="2000" b="0" kern="0" dirty="0" smtClean="0">
              <a:solidFill>
                <a:srgbClr val="000099"/>
              </a:solidFill>
              <a:latin typeface="+mn-lt"/>
              <a:cs typeface="+mn-cs"/>
            </a:endParaRPr>
          </a:p>
        </p:txBody>
      </p:sp>
    </p:spTree>
    <p:extLst>
      <p:ext uri="{BB962C8B-B14F-4D97-AF65-F5344CB8AC3E}">
        <p14:creationId xmlns:p14="http://schemas.microsoft.com/office/powerpoint/2010/main" val="1580319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MD Normalization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111031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TobyFit</a:t>
            </a:r>
            <a:endParaRPr lang="en-GB" sz="2800" b="0" kern="0" dirty="0">
              <a:solidFill>
                <a:schemeClr val="tx2"/>
              </a:solidFill>
              <a:latin typeface="+mj-lt"/>
              <a:ea typeface="+mj-ea"/>
              <a:cs typeface="+mj-cs"/>
            </a:endParaRPr>
          </a:p>
        </p:txBody>
      </p:sp>
      <p:grpSp>
        <p:nvGrpSpPr>
          <p:cNvPr id="3" name="Group 2"/>
          <p:cNvGrpSpPr/>
          <p:nvPr/>
        </p:nvGrpSpPr>
        <p:grpSpPr>
          <a:xfrm>
            <a:off x="20015894" y="10070490"/>
            <a:ext cx="4392488" cy="6146815"/>
            <a:chOff x="20015894" y="10096625"/>
            <a:chExt cx="4392488" cy="6146815"/>
          </a:xfrm>
        </p:grpSpPr>
        <p:pic>
          <p:nvPicPr>
            <p:cNvPr id="4" name="Picture 3"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5" name="TextBox 4"/>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6" name="Group 5"/>
          <p:cNvGrpSpPr/>
          <p:nvPr/>
        </p:nvGrpSpPr>
        <p:grpSpPr>
          <a:xfrm>
            <a:off x="20168294" y="10222890"/>
            <a:ext cx="4392488" cy="6146815"/>
            <a:chOff x="20015894" y="10096625"/>
            <a:chExt cx="4392488" cy="6146815"/>
          </a:xfrm>
        </p:grpSpPr>
        <p:pic>
          <p:nvPicPr>
            <p:cNvPr id="7" name="Picture 6"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8" name="TextBox 7"/>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9" name="Group 8"/>
          <p:cNvGrpSpPr/>
          <p:nvPr/>
        </p:nvGrpSpPr>
        <p:grpSpPr>
          <a:xfrm>
            <a:off x="20320694" y="10375290"/>
            <a:ext cx="4392488" cy="6146815"/>
            <a:chOff x="20015894" y="10096625"/>
            <a:chExt cx="4392488" cy="6146815"/>
          </a:xfrm>
        </p:grpSpPr>
        <p:pic>
          <p:nvPicPr>
            <p:cNvPr id="10" name="Picture 9"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11" name="TextBox 10"/>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12" name="Group 11"/>
          <p:cNvGrpSpPr/>
          <p:nvPr/>
        </p:nvGrpSpPr>
        <p:grpSpPr>
          <a:xfrm>
            <a:off x="20473094" y="10527690"/>
            <a:ext cx="4392488" cy="6146815"/>
            <a:chOff x="20015894" y="10096625"/>
            <a:chExt cx="4392488" cy="6146815"/>
          </a:xfrm>
        </p:grpSpPr>
        <p:pic>
          <p:nvPicPr>
            <p:cNvPr id="13" name="Picture 12"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14" name="TextBox 13"/>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pic>
        <p:nvPicPr>
          <p:cNvPr id="16" name="Picture 15"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7502" y="10680090"/>
            <a:ext cx="4320480" cy="4393709"/>
          </a:xfrm>
          <a:prstGeom prst="rect">
            <a:avLst/>
          </a:prstGeom>
        </p:spPr>
      </p:pic>
      <p:pic>
        <p:nvPicPr>
          <p:cNvPr id="17" name="Picture 16"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836712"/>
            <a:ext cx="2401340" cy="2442041"/>
          </a:xfrm>
          <a:prstGeom prst="rect">
            <a:avLst/>
          </a:prstGeom>
        </p:spPr>
      </p:pic>
      <p:sp>
        <p:nvSpPr>
          <p:cNvPr id="18" name="TextBox 17"/>
          <p:cNvSpPr txBox="1"/>
          <p:nvPr/>
        </p:nvSpPr>
        <p:spPr>
          <a:xfrm>
            <a:off x="20625494" y="15072578"/>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sp>
        <p:nvSpPr>
          <p:cNvPr id="19" name="TextBox 18"/>
          <p:cNvSpPr txBox="1"/>
          <p:nvPr/>
        </p:nvSpPr>
        <p:spPr>
          <a:xfrm>
            <a:off x="20777894" y="15224978"/>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sp>
        <p:nvSpPr>
          <p:cNvPr id="20" name="TextBox 19"/>
          <p:cNvSpPr txBox="1"/>
          <p:nvPr/>
        </p:nvSpPr>
        <p:spPr>
          <a:xfrm>
            <a:off x="4139952" y="3501008"/>
            <a:ext cx="4752528" cy="923330"/>
          </a:xfrm>
          <a:prstGeom prst="rect">
            <a:avLst/>
          </a:prstGeom>
          <a:noFill/>
        </p:spPr>
        <p:txBody>
          <a:bodyPr wrap="square" rtlCol="0">
            <a:spAutoFit/>
          </a:bodyPr>
          <a:lstStyle/>
          <a:p>
            <a:r>
              <a:rPr lang="en-GB" i="1" dirty="0">
                <a:cs typeface="Arial"/>
              </a:rPr>
              <a:t>Simulation of MERLIN instrument resolution convolved with a Strontrium122 foreground </a:t>
            </a:r>
            <a:r>
              <a:rPr lang="en-GB" i="1" dirty="0" smtClean="0">
                <a:cs typeface="Arial"/>
              </a:rPr>
              <a:t>model</a:t>
            </a:r>
            <a:endParaRPr lang="en-US" dirty="0"/>
          </a:p>
        </p:txBody>
      </p:sp>
    </p:spTree>
    <p:extLst>
      <p:ext uri="{BB962C8B-B14F-4D97-AF65-F5344CB8AC3E}">
        <p14:creationId xmlns:p14="http://schemas.microsoft.com/office/powerpoint/2010/main" val="27906341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2" name="peaks_view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7584" y="908720"/>
            <a:ext cx="7611544" cy="4145384"/>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repeatCount="indefinite"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endParaRPr lang="en-GB" sz="2000" b="0" kern="0" dirty="0" smtClean="0">
              <a:solidFill>
                <a:srgbClr val="000099"/>
              </a:solidFill>
              <a:latin typeface="+mn-lt"/>
              <a:cs typeface="+mn-cs"/>
            </a:endParaRPr>
          </a:p>
        </p:txBody>
      </p:sp>
      <p:pic>
        <p:nvPicPr>
          <p:cNvPr id="5" name="Picture 4"/>
          <p:cNvPicPr>
            <a:picLocks noChangeAspect="1"/>
          </p:cNvPicPr>
          <p:nvPr/>
        </p:nvPicPr>
        <p:blipFill>
          <a:blip r:embed="rId3"/>
          <a:stretch>
            <a:fillRect/>
          </a:stretch>
        </p:blipFill>
        <p:spPr>
          <a:xfrm>
            <a:off x="251520" y="4005064"/>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4005064"/>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that have worked well</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Drawing requirements from more than one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Having developers working on the project at each facility</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noProof="0" dirty="0" smtClean="0">
                <a:solidFill>
                  <a:srgbClr val="000099"/>
                </a:solidFill>
                <a:latin typeface="+mn-lt"/>
                <a:cs typeface="+mn-cs"/>
              </a:rPr>
              <a:t>Leaning on, and adding to an existing framework</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Decoupling the visualisation from the algorithmic/execution layer </a:t>
            </a:r>
            <a:r>
              <a:rPr kumimoji="0" lang="en-GB" sz="2000" b="0" i="0" u="none" strike="noStrike" kern="0" cap="none" spc="0" normalizeH="0" noProof="0" dirty="0" smtClean="0">
                <a:ln>
                  <a:noFill/>
                </a:ln>
                <a:solidFill>
                  <a:srgbClr val="000099"/>
                </a:solidFill>
                <a:effectLst/>
                <a:uLnTx/>
                <a:uFillTx/>
                <a:latin typeface="+mn-lt"/>
                <a:ea typeface="+mn-ea"/>
                <a:cs typeface="+mn-cs"/>
              </a:rPr>
              <a:t>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baseline="0" dirty="0" smtClean="0">
                <a:solidFill>
                  <a:srgbClr val="000099"/>
                </a:solidFill>
                <a:latin typeface="+mn-lt"/>
                <a:cs typeface="+mn-cs"/>
              </a:rPr>
              <a:t>Continuous</a:t>
            </a:r>
            <a:r>
              <a:rPr lang="en-GB" sz="2000" b="0" kern="0" dirty="0" smtClean="0">
                <a:solidFill>
                  <a:srgbClr val="000099"/>
                </a:solidFill>
                <a:latin typeface="+mn-lt"/>
                <a:cs typeface="+mn-cs"/>
              </a:rPr>
              <a:t> integration with regular releases</a:t>
            </a:r>
            <a:endParaRPr lang="en-GB" sz="2000" b="0" kern="0" dirty="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Solving deployment issues early</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we could have done better</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Close collaboration with the users</a:t>
            </a:r>
            <a:r>
              <a:rPr kumimoji="0" lang="en-GB" sz="2000" b="0" i="0" u="none" strike="noStrike" kern="0" cap="none" spc="0" normalizeH="0" noProof="0" dirty="0" smtClean="0">
                <a:ln>
                  <a:noFill/>
                </a:ln>
                <a:solidFill>
                  <a:srgbClr val="000099"/>
                </a:solidFill>
                <a:effectLst/>
                <a:uLnTx/>
                <a:uFillTx/>
                <a:latin typeface="+mn-lt"/>
                <a:ea typeface="+mn-ea"/>
                <a:cs typeface="+mn-cs"/>
              </a:rPr>
              <a:t> (better two way interaction) (I’m a software engineer, not a neutron scientist).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Building the 2D Visualisation before the 3D Visualisation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err="1" smtClean="0">
                <a:solidFill>
                  <a:srgbClr val="000099"/>
                </a:solidFill>
                <a:latin typeface="+mn-lt"/>
                <a:cs typeface="+mn-cs"/>
              </a:rPr>
              <a:t>Scriptability</a:t>
            </a:r>
            <a:r>
              <a:rPr lang="en-GB" sz="2000" b="0" kern="0" dirty="0" smtClean="0">
                <a:solidFill>
                  <a:srgbClr val="000099"/>
                </a:solidFill>
                <a:latin typeface="+mn-lt"/>
                <a:cs typeface="+mn-cs"/>
              </a:rPr>
              <a:t> considerations first.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Dedicated resources</a:t>
            </a:r>
          </a:p>
          <a:p>
            <a:pPr marL="457200" marR="0" lvl="0" indent="-45720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400" b="0" kern="0" dirty="0" smtClean="0">
              <a:latin typeface="+mn-lt"/>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a:t>
            </a:r>
            <a:r>
              <a:rPr lang="en-GB" sz="2000" b="0" kern="0" smtClean="0">
                <a:solidFill>
                  <a:srgbClr val="000099"/>
                </a:solidFill>
                <a:latin typeface="+mn-lt"/>
                <a:cs typeface="+mn-cs"/>
              </a:rPr>
              <a:t>led development</a:t>
            </a:r>
            <a:endParaRPr lang="en-GB" sz="2000" b="0" kern="0" dirty="0" smtClean="0">
              <a:solidFill>
                <a:srgbClr val="000099"/>
              </a:solidFill>
              <a:latin typeface="+mn-lt"/>
              <a:cs typeface="+mn-cs"/>
            </a:endParaRP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Too many separate tools</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760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 =</a:t>
            </a:r>
          </a:p>
          <a:p>
            <a:pPr>
              <a:buClrTx/>
              <a:buFontTx/>
              <a:buNone/>
            </a:pPr>
            <a:endParaRPr lang="en-GB" sz="2200" dirty="0">
              <a:solidFill>
                <a:srgbClr val="FFFF00"/>
              </a:solidFill>
            </a:endParaRPr>
          </a:p>
          <a:p>
            <a:pPr>
              <a:buClrTx/>
              <a:buFontTx/>
              <a:buNone/>
            </a:pPr>
            <a:r>
              <a:rPr lang="en-GB" sz="2200" dirty="0" smtClean="0">
                <a:solidFill>
                  <a:srgbClr val="FFFF00"/>
                </a:solidFill>
              </a:rPr>
              <a:t>450 Mb per run!</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a:t>
            </a:r>
            <a:r>
              <a:rPr lang="en-GB" sz="2000" b="0" kern="0" dirty="0" smtClean="0">
                <a:solidFill>
                  <a:srgbClr val="000099"/>
                </a:solidFill>
                <a:latin typeface="+mn-lt"/>
                <a:cs typeface="+mn-cs"/>
              </a:rPr>
              <a:t>of multi-dimensional </a:t>
            </a:r>
            <a:r>
              <a:rPr lang="en-GB" sz="2000" b="0" kern="0" dirty="0" smtClean="0">
                <a:solidFill>
                  <a:srgbClr val="000099"/>
                </a:solidFill>
                <a:latin typeface="+mn-lt"/>
                <a:cs typeface="+mn-cs"/>
              </a:rPr>
              <a:t>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
        <p:nvSpPr>
          <p:cNvPr id="13" name="Rectangle 3"/>
          <p:cNvSpPr txBox="1">
            <a:spLocks noChangeArrowheads="1"/>
          </p:cNvSpPr>
          <p:nvPr/>
        </p:nvSpPr>
        <p:spPr>
          <a:xfrm>
            <a:off x="395536" y="3356992"/>
            <a:ext cx="4464496" cy="4205287"/>
          </a:xfrm>
          <a:prstGeom prst="rect">
            <a:avLst/>
          </a:prstGeom>
        </p:spPr>
        <p:txBody>
          <a:bodyPr/>
          <a:lstStyle/>
          <a:p>
            <a:pPr marL="342900" indent="-342900">
              <a:lnSpc>
                <a:spcPct val="90000"/>
              </a:lnSpc>
              <a:spcBef>
                <a:spcPct val="20000"/>
              </a:spcBef>
              <a:buFontTx/>
              <a:buChar char="•"/>
              <a:defRPr/>
            </a:pPr>
            <a:r>
              <a:rPr lang="en-GB" b="0" kern="0" dirty="0" smtClean="0">
                <a:latin typeface="+mn-lt"/>
                <a:cs typeface="+mn-cs"/>
              </a:rPr>
              <a:t>Visualisation must be connected to processing</a:t>
            </a:r>
          </a:p>
          <a:p>
            <a:pPr marL="342900" indent="-342900">
              <a:lnSpc>
                <a:spcPct val="90000"/>
              </a:lnSpc>
              <a:spcBef>
                <a:spcPct val="20000"/>
              </a:spcBef>
              <a:buFontTx/>
              <a:buChar char="•"/>
              <a:defRPr/>
            </a:pPr>
            <a:r>
              <a:rPr lang="en-GB" b="0" kern="0" dirty="0" smtClean="0">
                <a:latin typeface="+mn-lt"/>
                <a:cs typeface="+mn-cs"/>
              </a:rPr>
              <a:t>Pluggable / Extendable (cross platform)</a:t>
            </a:r>
          </a:p>
          <a:p>
            <a:pPr marL="342900" indent="-342900">
              <a:lnSpc>
                <a:spcPct val="90000"/>
              </a:lnSpc>
              <a:spcBef>
                <a:spcPct val="20000"/>
              </a:spcBef>
              <a:buFontTx/>
              <a:buChar char="•"/>
              <a:defRPr/>
            </a:pPr>
            <a:r>
              <a:rPr lang="en-GB" b="0" kern="0" dirty="0" smtClean="0">
                <a:latin typeface="+mn-lt"/>
                <a:cs typeface="+mn-cs"/>
              </a:rPr>
              <a:t>Handling of both sparse and histogram data</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2"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3"/>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a:solidFill>
                  <a:schemeClr val="tx2"/>
                </a:solidFill>
                <a:latin typeface="+mj-lt"/>
                <a:ea typeface="+mj-ea"/>
                <a:cs typeface="+mj-cs"/>
              </a:rPr>
              <a:t>Design 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a:t>
            </a:r>
            <a:r>
              <a:rPr lang="en-GB" sz="2000" b="0" kern="0" dirty="0" smtClean="0">
                <a:solidFill>
                  <a:srgbClr val="000099"/>
                </a:solidFill>
                <a:latin typeface="+mn-lt"/>
                <a:cs typeface="+mn-cs"/>
              </a:rPr>
              <a:t>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29513"/>
            <a:ext cx="8229600" cy="1143000"/>
          </a:xfrm>
          <a:prstGeom prst="rect">
            <a:avLst/>
          </a:prstGeom>
        </p:spPr>
        <p:txBody>
          <a:bodyPr/>
          <a:lstStyle/>
          <a:p>
            <a:pPr algn="ctr">
              <a:defRPr/>
            </a:pPr>
            <a:r>
              <a:rPr lang="en-GB" sz="2800" b="0" kern="0" dirty="0">
                <a:solidFill>
                  <a:schemeClr val="tx2"/>
                </a:solidFill>
                <a:latin typeface="+mj-lt"/>
                <a:ea typeface="+mj-ea"/>
                <a:cs typeface="+mj-cs"/>
              </a:rPr>
              <a:t>Design 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776" y="764704"/>
            <a:ext cx="6123910" cy="4228977"/>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3995936" y="5229200"/>
            <a:ext cx="122413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Use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a:t>
            </a:r>
            <a:r>
              <a:rPr lang="en-US" sz="1000" dirty="0" smtClean="0"/>
              <a:t>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Tree>
    <p:extLst>
      <p:ext uri="{BB962C8B-B14F-4D97-AF65-F5344CB8AC3E}">
        <p14:creationId xmlns:p14="http://schemas.microsoft.com/office/powerpoint/2010/main" val="368338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Kitware</a:t>
            </a:r>
            <a:r>
              <a:rPr lang="en-GB" sz="2800" b="0" kern="0" dirty="0" smtClean="0">
                <a:solidFill>
                  <a:schemeClr val="tx2"/>
                </a:solidFill>
                <a:latin typeface="+mj-lt"/>
                <a:ea typeface="+mj-ea"/>
                <a:cs typeface="+mj-cs"/>
              </a:rPr>
              <a:t> Collaboration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Problems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Our contribution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Views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err="1" smtClean="0">
                <a:solidFill>
                  <a:srgbClr val="000099"/>
                </a:solidFill>
                <a:latin typeface="+mn-lt"/>
                <a:cs typeface="+mn-cs"/>
              </a:rPr>
              <a:t>Bugfixes</a:t>
            </a:r>
            <a:endParaRPr lang="en-GB" sz="2000" b="0" kern="0" dirty="0" smtClean="0">
              <a:solidFill>
                <a:srgbClr val="000099"/>
              </a:solidFill>
              <a:latin typeface="+mn-lt"/>
              <a:cs typeface="+mn-cs"/>
            </a:endParaRPr>
          </a:p>
        </p:txBody>
      </p:sp>
    </p:spTree>
    <p:extLst>
      <p:ext uri="{BB962C8B-B14F-4D97-AF65-F5344CB8AC3E}">
        <p14:creationId xmlns:p14="http://schemas.microsoft.com/office/powerpoint/2010/main" val="1289714094"/>
      </p:ext>
    </p:extLst>
  </p:cSld>
  <p:clrMapOvr>
    <a:masterClrMapping/>
  </p:clrMapOvr>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17834</TotalTime>
  <Words>1359</Words>
  <Application>Microsoft Macintosh PowerPoint</Application>
  <PresentationFormat>On-screen Show (4:3)</PresentationFormat>
  <Paragraphs>216</Paragraphs>
  <Slides>19</Slides>
  <Notes>13</Notes>
  <HiddenSlides>0</HiddenSlides>
  <MMClips>1</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473</cp:revision>
  <dcterms:created xsi:type="dcterms:W3CDTF">2007-04-16T13:36:05Z</dcterms:created>
  <dcterms:modified xsi:type="dcterms:W3CDTF">2014-09-09T14:33:33Z</dcterms:modified>
</cp:coreProperties>
</file>